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255DFD-4A2D-4A31-B74B-BF4F51FC7170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2ABB5-6048-4973-8A22-25744054F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2ABB5-6048-4973-8A22-25744054F09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258BFCB-67C9-42E3-B6DA-48475CB4C271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11296B8-1FCF-41D5-ACF8-0BA02C2876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6001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Student Recognition Advisory Committee: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 to 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048000"/>
            <a:ext cx="8389034" cy="3581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Missoula County Public Schools</a:t>
            </a:r>
          </a:p>
          <a:p>
            <a:r>
              <a:rPr lang="en-US" sz="2200" b="1" dirty="0" smtClean="0"/>
              <a:t>December 2012</a:t>
            </a:r>
          </a:p>
          <a:p>
            <a:endParaRPr lang="en-US" sz="2200" b="1" dirty="0" smtClean="0"/>
          </a:p>
          <a:p>
            <a:r>
              <a:rPr lang="en-US" sz="1600" dirty="0" smtClean="0"/>
              <a:t>Heather Davis Schmidt, Executive Regional Director</a:t>
            </a:r>
          </a:p>
          <a:p>
            <a:r>
              <a:rPr lang="en-US" sz="1600" dirty="0" smtClean="0"/>
              <a:t>Sara DeGrandpre, Teacher, Big Sky High School</a:t>
            </a:r>
          </a:p>
          <a:p>
            <a:r>
              <a:rPr lang="en-US" sz="1600" dirty="0" smtClean="0"/>
              <a:t>Gisele Forrest, Native American Community Specialist, Indian Education Department</a:t>
            </a:r>
          </a:p>
          <a:p>
            <a:r>
              <a:rPr lang="en-US" sz="1600" dirty="0" smtClean="0"/>
              <a:t>Vanessa Kolberg, Parent, Big Sky High School</a:t>
            </a:r>
          </a:p>
          <a:p>
            <a:r>
              <a:rPr lang="en-US" sz="1600" dirty="0" smtClean="0"/>
              <a:t>Scott Sager, Parent, Sentinel High School</a:t>
            </a:r>
          </a:p>
          <a:p>
            <a:r>
              <a:rPr lang="en-US" sz="1600" dirty="0" smtClean="0"/>
              <a:t>Christina Stevens, Principal, Meadow Hill Middle School</a:t>
            </a:r>
          </a:p>
          <a:p>
            <a:r>
              <a:rPr lang="en-US" sz="1600" dirty="0" smtClean="0"/>
              <a:t>DyAnna Wilson, </a:t>
            </a:r>
            <a:r>
              <a:rPr lang="en-US" sz="1600" dirty="0" smtClean="0"/>
              <a:t>Native American Specialist , </a:t>
            </a:r>
            <a:r>
              <a:rPr lang="en-US" sz="1600" dirty="0" smtClean="0"/>
              <a:t>Indian Education Department</a:t>
            </a:r>
            <a:endParaRPr lang="en-US" sz="1600" dirty="0"/>
          </a:p>
        </p:txBody>
      </p:sp>
      <p:pic>
        <p:nvPicPr>
          <p:cNvPr id="1026" name="Picture 2" descr="C:\Users\HD\AppData\Local\Microsoft\Windows\Temporary Internet Files\Content.IE5\BG3AGRHF\MP9003156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2743200" cy="1956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D\AppData\Local\Microsoft\Windows\Temporary Internet Files\Content.IE5\ZZO0H1T8\MP90044220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28600"/>
            <a:ext cx="3352800" cy="223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14600"/>
            <a:ext cx="8839200" cy="414528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sz="2600" dirty="0" smtClean="0"/>
              <a:t>Welcome and Introductions 				</a:t>
            </a:r>
            <a:r>
              <a:rPr lang="en-US" sz="2600" dirty="0" smtClean="0">
                <a:solidFill>
                  <a:schemeClr val="bg1"/>
                </a:solidFill>
              </a:rPr>
              <a:t>(Heather)</a:t>
            </a:r>
          </a:p>
          <a:p>
            <a:pPr>
              <a:spcAft>
                <a:spcPts val="1200"/>
              </a:spcAft>
            </a:pPr>
            <a:r>
              <a:rPr lang="en-US" sz="2600" dirty="0" smtClean="0"/>
              <a:t>Foundational Belief Statements 				</a:t>
            </a:r>
            <a:r>
              <a:rPr lang="en-US" sz="2600" dirty="0" smtClean="0">
                <a:solidFill>
                  <a:schemeClr val="bg1"/>
                </a:solidFill>
              </a:rPr>
              <a:t>(Scott)</a:t>
            </a:r>
          </a:p>
          <a:p>
            <a:r>
              <a:rPr lang="en-US" sz="2600" dirty="0" smtClean="0"/>
              <a:t>Brief overview of recognition opportunities currently in place 									</a:t>
            </a:r>
            <a:r>
              <a:rPr lang="en-US" sz="2600" dirty="0" smtClean="0">
                <a:solidFill>
                  <a:schemeClr val="bg1"/>
                </a:solidFill>
              </a:rPr>
              <a:t>(Vanessa)</a:t>
            </a:r>
            <a:endParaRPr lang="en-US" sz="2600" dirty="0" smtClean="0"/>
          </a:p>
          <a:p>
            <a:pPr>
              <a:spcAft>
                <a:spcPts val="1200"/>
              </a:spcAft>
            </a:pPr>
            <a:r>
              <a:rPr lang="en-US" sz="2600" dirty="0" smtClean="0"/>
              <a:t>Commencement ceremony 				</a:t>
            </a:r>
            <a:r>
              <a:rPr lang="en-US" sz="2600" dirty="0" smtClean="0">
                <a:solidFill>
                  <a:schemeClr val="bg1"/>
                </a:solidFill>
              </a:rPr>
              <a:t>(Chris)</a:t>
            </a:r>
          </a:p>
          <a:p>
            <a:pPr>
              <a:spcAft>
                <a:spcPts val="1200"/>
              </a:spcAft>
            </a:pPr>
            <a:r>
              <a:rPr lang="en-US" sz="2600" dirty="0" smtClean="0"/>
              <a:t>Commencement program template 			</a:t>
            </a:r>
            <a:r>
              <a:rPr lang="en-US" sz="2600" dirty="0" smtClean="0">
                <a:solidFill>
                  <a:schemeClr val="bg1"/>
                </a:solidFill>
              </a:rPr>
              <a:t>(Sarah)</a:t>
            </a:r>
          </a:p>
          <a:p>
            <a:pPr>
              <a:spcAft>
                <a:spcPts val="1200"/>
              </a:spcAft>
            </a:pPr>
            <a:r>
              <a:rPr lang="en-US" sz="2600" dirty="0" smtClean="0"/>
              <a:t>Medallions criteria and selection process 		</a:t>
            </a:r>
            <a:r>
              <a:rPr lang="en-US" sz="2600" dirty="0" smtClean="0">
                <a:solidFill>
                  <a:schemeClr val="bg1"/>
                </a:solidFill>
              </a:rPr>
              <a:t>(Vanessa 							           and Sarah)</a:t>
            </a:r>
          </a:p>
          <a:p>
            <a:pPr>
              <a:spcAft>
                <a:spcPts val="1200"/>
              </a:spcAft>
            </a:pPr>
            <a:r>
              <a:rPr lang="en-US" sz="2600" dirty="0" smtClean="0"/>
              <a:t>Next Steps 							</a:t>
            </a:r>
            <a:r>
              <a:rPr lang="en-US" sz="2600" dirty="0" smtClean="0">
                <a:solidFill>
                  <a:schemeClr val="bg1"/>
                </a:solidFill>
              </a:rPr>
              <a:t>(Gisele)</a:t>
            </a:r>
          </a:p>
          <a:p>
            <a:pPr>
              <a:spcAft>
                <a:spcPts val="1200"/>
              </a:spcAft>
            </a:pPr>
            <a:r>
              <a:rPr lang="en-US" sz="2600" dirty="0" smtClean="0"/>
              <a:t>Discussion							</a:t>
            </a:r>
            <a:r>
              <a:rPr lang="en-US" sz="2600" dirty="0" smtClean="0">
                <a:solidFill>
                  <a:schemeClr val="bg1"/>
                </a:solidFill>
              </a:rPr>
              <a:t>(Heather)</a:t>
            </a:r>
          </a:p>
          <a:p>
            <a:pPr>
              <a:spcAft>
                <a:spcPts val="1200"/>
              </a:spcAft>
            </a:pPr>
            <a:endParaRPr lang="en-US" sz="26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Foundational belief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Aft>
                <a:spcPts val="1200"/>
              </a:spcAft>
              <a:buNone/>
            </a:pPr>
            <a:r>
              <a:rPr lang="en-US" sz="4600" b="1" dirty="0" smtClean="0"/>
              <a:t>We believe student recognition:</a:t>
            </a:r>
            <a:endParaRPr lang="en-US" sz="4600" dirty="0" smtClean="0"/>
          </a:p>
          <a:p>
            <a:pPr lvl="0">
              <a:lnSpc>
                <a:spcPct val="120000"/>
              </a:lnSpc>
              <a:spcAft>
                <a:spcPts val="1200"/>
              </a:spcAft>
            </a:pPr>
            <a:r>
              <a:rPr lang="en-US" sz="2800" dirty="0" smtClean="0"/>
              <a:t>Is achieved through the hard work and effort of the recipient.</a:t>
            </a:r>
          </a:p>
          <a:p>
            <a:pPr lvl="0">
              <a:lnSpc>
                <a:spcPct val="120000"/>
              </a:lnSpc>
              <a:spcAft>
                <a:spcPts val="1200"/>
              </a:spcAft>
            </a:pPr>
            <a:r>
              <a:rPr lang="en-US" sz="2800" dirty="0" smtClean="0"/>
              <a:t>Will uplift and inspire students.</a:t>
            </a:r>
          </a:p>
          <a:p>
            <a:pPr lvl="0">
              <a:lnSpc>
                <a:spcPct val="120000"/>
              </a:lnSpc>
              <a:spcAft>
                <a:spcPts val="1200"/>
              </a:spcAft>
            </a:pPr>
            <a:r>
              <a:rPr lang="en-US" sz="2800" dirty="0" smtClean="0"/>
              <a:t>Builds confidence and facilitates student success.</a:t>
            </a:r>
          </a:p>
          <a:p>
            <a:pPr lvl="0">
              <a:lnSpc>
                <a:spcPct val="120000"/>
              </a:lnSpc>
              <a:spcAft>
                <a:spcPts val="1200"/>
              </a:spcAft>
            </a:pPr>
            <a:r>
              <a:rPr lang="en-US" sz="2800" dirty="0" smtClean="0"/>
              <a:t>Celebrates students’ achievements in </a:t>
            </a:r>
            <a:r>
              <a:rPr lang="en-US" sz="2800" b="1" u="sng" dirty="0" smtClean="0"/>
              <a:t>all</a:t>
            </a:r>
            <a:r>
              <a:rPr lang="en-US" sz="2800" dirty="0" smtClean="0"/>
              <a:t> areas.</a:t>
            </a:r>
          </a:p>
          <a:p>
            <a:pPr lvl="0">
              <a:lnSpc>
                <a:spcPct val="120000"/>
              </a:lnSpc>
              <a:spcAft>
                <a:spcPts val="1200"/>
              </a:spcAft>
            </a:pPr>
            <a:r>
              <a:rPr lang="en-US" sz="2800" dirty="0" smtClean="0"/>
              <a:t>Must be purposeful, meaningful, and include voices from students, parents, community, and staff.</a:t>
            </a:r>
          </a:p>
          <a:p>
            <a:pPr lvl="0">
              <a:lnSpc>
                <a:spcPct val="120000"/>
              </a:lnSpc>
              <a:spcAft>
                <a:spcPts val="1200"/>
              </a:spcAft>
            </a:pPr>
            <a:r>
              <a:rPr lang="en-US" sz="2800" dirty="0" smtClean="0"/>
              <a:t>Opportunities must be broad in scope, consistent across the district, and criteria used for selection must be clear and transparent.</a:t>
            </a:r>
          </a:p>
          <a:p>
            <a:pPr lvl="0">
              <a:lnSpc>
                <a:spcPct val="120000"/>
              </a:lnSpc>
              <a:spcAft>
                <a:spcPts val="1200"/>
              </a:spcAft>
            </a:pPr>
            <a:r>
              <a:rPr lang="en-US" sz="2800" dirty="0" smtClean="0"/>
              <a:t>Can be communicated through a variety of informal and formal activities.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Brief overview of recognition opportunities currently in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Themes:</a:t>
            </a:r>
          </a:p>
          <a:p>
            <a:r>
              <a:rPr lang="en-US" dirty="0" smtClean="0"/>
              <a:t>Verbal </a:t>
            </a:r>
          </a:p>
          <a:p>
            <a:r>
              <a:rPr lang="en-US" dirty="0" smtClean="0"/>
              <a:t>Emails and calls to parents</a:t>
            </a:r>
          </a:p>
          <a:p>
            <a:r>
              <a:rPr lang="en-US" dirty="0" smtClean="0"/>
              <a:t>Candy/treats/stickers</a:t>
            </a:r>
          </a:p>
          <a:p>
            <a:r>
              <a:rPr lang="en-US" dirty="0" smtClean="0"/>
              <a:t>Special lunches with teacher or principal</a:t>
            </a:r>
          </a:p>
          <a:p>
            <a:r>
              <a:rPr lang="en-US" dirty="0" smtClean="0"/>
              <a:t>School bucks or tickets for things</a:t>
            </a:r>
          </a:p>
          <a:p>
            <a:r>
              <a:rPr lang="en-US" dirty="0" smtClean="0"/>
              <a:t>Assemblies</a:t>
            </a:r>
          </a:p>
          <a:p>
            <a:r>
              <a:rPr lang="en-US" dirty="0" smtClean="0"/>
              <a:t>Promotion, commencement</a:t>
            </a:r>
          </a:p>
          <a:p>
            <a:r>
              <a:rPr lang="en-US" dirty="0" smtClean="0"/>
              <a:t>Most inspiring student, district-wide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HD\AppData\Local\Microsoft\Windows\Temporary Internet Files\Content.IE5\ZZO0H1T8\MP90044244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724400"/>
            <a:ext cx="1422400" cy="2133600"/>
          </a:xfrm>
          <a:prstGeom prst="rect">
            <a:avLst/>
          </a:prstGeom>
          <a:noFill/>
        </p:spPr>
      </p:pic>
      <p:pic>
        <p:nvPicPr>
          <p:cNvPr id="5124" name="Picture 4" descr="C:\Users\HD\AppData\Local\Microsoft\Windows\Temporary Internet Files\Content.IE5\IU2VM5QC\MP91022094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33400"/>
            <a:ext cx="1965367" cy="312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Commencement Ceremony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Backwards design model</a:t>
            </a:r>
          </a:p>
          <a:p>
            <a:r>
              <a:rPr lang="en-US" dirty="0" smtClean="0"/>
              <a:t>Began with culminating event </a:t>
            </a:r>
          </a:p>
          <a:p>
            <a:r>
              <a:rPr lang="en-US" dirty="0" smtClean="0"/>
              <a:t>See handout</a:t>
            </a:r>
          </a:p>
          <a:p>
            <a:r>
              <a:rPr lang="en-US" dirty="0" smtClean="0"/>
              <a:t>Consider adding:</a:t>
            </a:r>
          </a:p>
          <a:p>
            <a:pPr lvl="1"/>
            <a:r>
              <a:rPr lang="en-US" dirty="0" smtClean="0"/>
              <a:t>Slideshow for families to view while waiting</a:t>
            </a:r>
          </a:p>
          <a:p>
            <a:r>
              <a:rPr lang="en-US" dirty="0" smtClean="0"/>
              <a:t>Student request for shorter speeches</a:t>
            </a:r>
            <a:endParaRPr lang="en-US" dirty="0"/>
          </a:p>
        </p:txBody>
      </p:sp>
      <p:pic>
        <p:nvPicPr>
          <p:cNvPr id="5122" name="Picture 2" descr="C:\Users\HD\AppData\Local\Microsoft\Windows\Temporary Internet Files\Content.IE5\BG3AGRHF\MP900439497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876800"/>
            <a:ext cx="2476663" cy="1653467"/>
          </a:xfrm>
          <a:prstGeom prst="rect">
            <a:avLst/>
          </a:prstGeom>
          <a:noFill/>
        </p:spPr>
      </p:pic>
      <p:pic>
        <p:nvPicPr>
          <p:cNvPr id="5125" name="Picture 5" descr="C:\Users\HD\AppData\Local\Microsoft\Windows\Temporary Internet Files\Content.IE5\ZIN9GRA4\MP9003415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4572000"/>
            <a:ext cx="1152144" cy="1615155"/>
          </a:xfrm>
          <a:prstGeom prst="rect">
            <a:avLst/>
          </a:prstGeom>
          <a:noFill/>
        </p:spPr>
      </p:pic>
      <p:pic>
        <p:nvPicPr>
          <p:cNvPr id="5127" name="Picture 7" descr="C:\Users\HD\AppData\Local\Microsoft\Windows\Temporary Internet Files\Content.IE5\ZZO0H1T8\MP900427709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4648200"/>
            <a:ext cx="2057400" cy="2057400"/>
          </a:xfrm>
          <a:prstGeom prst="rect">
            <a:avLst/>
          </a:prstGeom>
          <a:noFill/>
        </p:spPr>
      </p:pic>
      <p:pic>
        <p:nvPicPr>
          <p:cNvPr id="5128" name="Picture 8" descr="C:\Users\HD\AppData\Local\Microsoft\Windows\Temporary Internet Files\Content.IE5\BG3AGRHF\MP900439417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5800" y="4876800"/>
            <a:ext cx="2438400" cy="1627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Commencement Program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handout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100" name="Picture 4" descr="C:\Users\HD\AppData\Local\Microsoft\Windows\Temporary Internet Files\Content.IE5\IU2VM5QC\MP90043953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743200"/>
            <a:ext cx="4953000" cy="3306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Refine belief statements</a:t>
            </a:r>
          </a:p>
          <a:p>
            <a:r>
              <a:rPr lang="en-US" dirty="0" smtClean="0"/>
              <a:t>Firm up details for commencement ceremony and program template</a:t>
            </a:r>
          </a:p>
          <a:p>
            <a:r>
              <a:rPr lang="en-US" dirty="0" smtClean="0"/>
              <a:t>Develop guidelines for cultural decorations of caps and gowns</a:t>
            </a:r>
          </a:p>
          <a:p>
            <a:r>
              <a:rPr lang="en-US" dirty="0" smtClean="0"/>
              <a:t>Consider adding student statement to graduation program (e.g., what/who connected me most to school and inspired me to graduate)</a:t>
            </a:r>
          </a:p>
          <a:p>
            <a:r>
              <a:rPr lang="en-US" dirty="0" smtClean="0"/>
              <a:t>Present to Teaching &amp; Learning, January 7th</a:t>
            </a:r>
          </a:p>
          <a:p>
            <a:endParaRPr lang="en-US" dirty="0"/>
          </a:p>
        </p:txBody>
      </p:sp>
      <p:pic>
        <p:nvPicPr>
          <p:cNvPr id="7170" name="Picture 2" descr="C:\Users\HD\AppData\Local\Microsoft\Windows\Temporary Internet Files\Content.IE5\IU2VM5QC\MP90044264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228600"/>
            <a:ext cx="1725168" cy="2584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r>
              <a:rPr lang="en-US" dirty="0" smtClean="0"/>
              <a:t>Comments</a:t>
            </a:r>
          </a:p>
        </p:txBody>
      </p:sp>
      <p:pic>
        <p:nvPicPr>
          <p:cNvPr id="6146" name="Picture 2" descr="C:\Users\HD\AppData\Local\Microsoft\Windows\Temporary Internet Files\Content.IE5\BG3AGRHF\MC9002975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10000"/>
            <a:ext cx="3760954" cy="24085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98</TotalTime>
  <Words>300</Words>
  <Application>Microsoft Office PowerPoint</Application>
  <PresentationFormat>On-screen Show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Student Recognition Advisory Committee: Work to Date</vt:lpstr>
      <vt:lpstr>Overview</vt:lpstr>
      <vt:lpstr>Foundational belief statements</vt:lpstr>
      <vt:lpstr>Brief overview of recognition opportunities currently in place</vt:lpstr>
      <vt:lpstr>Commencement Ceremony</vt:lpstr>
      <vt:lpstr>Commencement Program Template</vt:lpstr>
      <vt:lpstr>Next Steps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Recognition Advisory Committee: Work to Date</dc:title>
  <dc:creator>HD</dc:creator>
  <cp:lastModifiedBy>HD</cp:lastModifiedBy>
  <cp:revision>24</cp:revision>
  <dcterms:created xsi:type="dcterms:W3CDTF">2012-12-05T03:37:42Z</dcterms:created>
  <dcterms:modified xsi:type="dcterms:W3CDTF">2012-12-06T05:47:48Z</dcterms:modified>
</cp:coreProperties>
</file>